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DCF4-4725-486E-86CB-0293D9A485A8}" type="datetimeFigureOut">
              <a:rPr lang="uk-UA"/>
              <a:pPr>
                <a:defRPr/>
              </a:pPr>
              <a:t>20.11.2014</a:t>
            </a:fld>
            <a:endParaRPr lang="uk-U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01567-1FFB-4CB3-973F-83B61D1D167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38540-CC7D-4CE5-96D0-87A5082BF31F}" type="datetimeFigureOut">
              <a:rPr lang="uk-UA"/>
              <a:pPr>
                <a:defRPr/>
              </a:pPr>
              <a:t>20.11.2014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41456-08F1-4246-8AD5-BA9549078E6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F242-73E4-4FCD-8D0A-D288115BE49A}" type="datetimeFigureOut">
              <a:rPr lang="uk-UA"/>
              <a:pPr>
                <a:defRPr/>
              </a:pPr>
              <a:t>20.11.2014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932B-B03C-40A4-B3B2-72FEB882646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81E11-B86E-4F79-9D17-A2D7ADC210F2}" type="datetimeFigureOut">
              <a:rPr lang="uk-UA"/>
              <a:pPr>
                <a:defRPr/>
              </a:pPr>
              <a:t>20.11.2014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A7E4F-AE66-4374-81C0-FCE3E8DD254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779E3-D99F-46DB-BCDE-4C36BEAB40BB}" type="datetimeFigureOut">
              <a:rPr lang="uk-UA"/>
              <a:pPr>
                <a:defRPr/>
              </a:pPr>
              <a:t>20.11.2014</a:t>
            </a:fld>
            <a:endParaRPr lang="uk-U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DB8BF-7CB1-428F-B1A6-F1283C66FBE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2B8D9-6550-470D-87F0-D527715DFA88}" type="datetimeFigureOut">
              <a:rPr lang="uk-UA"/>
              <a:pPr>
                <a:defRPr/>
              </a:pPr>
              <a:t>20.11.2014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61518-6D72-4307-B9D5-FE367336F21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654B9-040E-4548-9CB2-8677A541772F}" type="datetimeFigureOut">
              <a:rPr lang="uk-UA"/>
              <a:pPr>
                <a:defRPr/>
              </a:pPr>
              <a:t>20.11.2014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BDC5E-3C79-4522-8184-1EE48F93DAB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92B4B-E92C-4876-966E-9A80132E3F4E}" type="datetimeFigureOut">
              <a:rPr lang="uk-UA"/>
              <a:pPr>
                <a:defRPr/>
              </a:pPr>
              <a:t>20.11.2014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068A6-0C3C-44D6-B1FF-2C36664F67B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762B5-D191-4B03-A1EF-82438D59566A}" type="datetimeFigureOut">
              <a:rPr lang="uk-UA"/>
              <a:pPr>
                <a:defRPr/>
              </a:pPr>
              <a:t>20.11.2014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80529-ED14-471A-9A0B-BB977798CC9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F14EF-A432-4934-B31C-C5834EC91BDB}" type="datetimeFigureOut">
              <a:rPr lang="uk-UA"/>
              <a:pPr>
                <a:defRPr/>
              </a:pPr>
              <a:t>20.11.2014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28E2A-D55C-44A6-B49A-EE32BCD21D0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A759C-3D97-4BF9-A4A0-6CABCD30C131}" type="datetimeFigureOut">
              <a:rPr lang="uk-UA"/>
              <a:pPr>
                <a:defRPr/>
              </a:pPr>
              <a:t>20.11.2014</a:t>
            </a:fld>
            <a:endParaRPr lang="uk-U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D892D-A40A-470E-9971-2F690DEA57B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5E4DED-731C-407C-B904-F411F61C9728}" type="datetimeFigureOut">
              <a:rPr lang="uk-UA"/>
              <a:pPr>
                <a:defRPr/>
              </a:pPr>
              <a:t>20.11.2014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88072A-DB2D-4DCA-A72B-2FBD0D93075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97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8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53515E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53515E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53515E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53515E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53515E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53515E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53515E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53515E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53515E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53515E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2138" y="5373688"/>
            <a:ext cx="5637212" cy="881062"/>
          </a:xfrm>
        </p:spPr>
        <p:txBody>
          <a:bodyPr/>
          <a:lstStyle/>
          <a:p>
            <a:pPr algn="r" eaLnBrk="1" hangingPunct="1"/>
            <a:r>
              <a:rPr lang="uk-UA" smtClean="0"/>
              <a:t>Вихователь</a:t>
            </a:r>
          </a:p>
          <a:p>
            <a:pPr algn="r" eaLnBrk="1" hangingPunct="1"/>
            <a:r>
              <a:rPr lang="uk-UA" smtClean="0"/>
              <a:t>ДЖУРКО Ліна Іванівна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793167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ДОШКІЛЬНИЙ НАВЧАЛЬНИЙ ЗАКЛАД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(ЯСЛА-САДОК) КОМБІНОВАНОГО ТИПУ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“СВІТЛЯЧОК”</a:t>
            </a:r>
            <a:endParaRPr lang="uk-UA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316" name="Picture 3" descr="C:\Users\Вася\Desktop\ЗАГРУЗКА\Новая папка\237817_html_18b24ff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916113"/>
            <a:ext cx="2906713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052736"/>
            <a:ext cx="7027183" cy="5249975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1800" dirty="0" smtClean="0"/>
              <a:t>2011. Заняття з мовленнєвого розвитку «Подорож до лісу»  (середня група)</a:t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>Художнє </a:t>
            </a:r>
            <a:r>
              <a:rPr lang="uk-UA" sz="1800" dirty="0" err="1" smtClean="0"/>
              <a:t>констуювання</a:t>
            </a:r>
            <a:r>
              <a:rPr lang="uk-UA" sz="1800" dirty="0" smtClean="0"/>
              <a:t> з використанням паперових смужок «Будиночок для зайчика» (старша група)</a:t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>2012. Сюжетно-музичне заняття з художнім конструюванням «Несемо радість усім дітям» (старша група)</a:t>
            </a:r>
            <a:br>
              <a:rPr lang="uk-UA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/>
              <a:t>Заняття</a:t>
            </a:r>
            <a:r>
              <a:rPr lang="ru-RU" sz="1800" dirty="0"/>
              <a:t> з </a:t>
            </a:r>
            <a:r>
              <a:rPr lang="ru-RU" sz="1800" dirty="0" err="1" smtClean="0"/>
              <a:t>малювання</a:t>
            </a:r>
            <a:r>
              <a:rPr lang="ru-RU" sz="1800" dirty="0" smtClean="0"/>
              <a:t> з </a:t>
            </a:r>
            <a:r>
              <a:rPr lang="ru-RU" sz="1800" dirty="0" err="1" smtClean="0"/>
              <a:t>використанням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зубної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щітки</a:t>
            </a:r>
            <a:r>
              <a:rPr lang="ru-RU" sz="1800" dirty="0" smtClean="0"/>
              <a:t> «</a:t>
            </a:r>
            <a:r>
              <a:rPr lang="ru-RU" sz="1800" dirty="0" err="1" smtClean="0"/>
              <a:t>Зайчисько</a:t>
            </a:r>
            <a:r>
              <a:rPr lang="ru-RU" sz="1800" dirty="0" smtClean="0"/>
              <a:t>» (ІІ </a:t>
            </a:r>
            <a:r>
              <a:rPr lang="ru-RU" sz="1800" dirty="0" err="1" smtClean="0"/>
              <a:t>молодша</a:t>
            </a:r>
            <a:r>
              <a:rPr lang="ru-RU" sz="1800" dirty="0" smtClean="0"/>
              <a:t> </a:t>
            </a:r>
            <a:r>
              <a:rPr lang="ru-RU" sz="1800" dirty="0" err="1"/>
              <a:t>група</a:t>
            </a:r>
            <a:r>
              <a:rPr lang="ru-RU" sz="1800" dirty="0"/>
              <a:t>)</a:t>
            </a:r>
            <a:br>
              <a:rPr lang="ru-RU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2013. </a:t>
            </a:r>
            <a:r>
              <a:rPr lang="ru-RU" sz="1800" dirty="0" err="1" smtClean="0"/>
              <a:t>Читання</a:t>
            </a:r>
            <a:r>
              <a:rPr lang="ru-RU" sz="1800" dirty="0" smtClean="0"/>
              <a:t> </a:t>
            </a:r>
            <a:r>
              <a:rPr lang="ru-RU" sz="1800" dirty="0" err="1"/>
              <a:t>оповідання</a:t>
            </a:r>
            <a:r>
              <a:rPr lang="ru-RU" sz="1800" dirty="0"/>
              <a:t> В. </a:t>
            </a:r>
            <a:r>
              <a:rPr lang="ru-RU" sz="1800" dirty="0" err="1"/>
              <a:t>Сухомлинського</a:t>
            </a:r>
            <a:r>
              <a:rPr lang="ru-RU" sz="1800" dirty="0"/>
              <a:t> «Хлопчик </a:t>
            </a:r>
            <a:r>
              <a:rPr lang="ru-RU" sz="1800" dirty="0" err="1"/>
              <a:t>хотів</a:t>
            </a:r>
            <a:r>
              <a:rPr lang="ru-RU" sz="1800" dirty="0"/>
              <a:t> </a:t>
            </a:r>
            <a:r>
              <a:rPr lang="ru-RU" sz="1800" dirty="0" err="1"/>
              <a:t>приголубити</a:t>
            </a:r>
            <a:r>
              <a:rPr lang="ru-RU" sz="1800" dirty="0"/>
              <a:t> </a:t>
            </a:r>
            <a:r>
              <a:rPr lang="ru-RU" sz="1800" dirty="0" err="1"/>
              <a:t>сніжинку</a:t>
            </a:r>
            <a:r>
              <a:rPr lang="ru-RU" sz="1800" dirty="0"/>
              <a:t>» </a:t>
            </a:r>
            <a:r>
              <a:rPr lang="ru-RU" sz="1800" dirty="0" smtClean="0"/>
              <a:t>з </a:t>
            </a:r>
            <a:r>
              <a:rPr lang="ru-RU" sz="1800" dirty="0" err="1" smtClean="0"/>
              <a:t>використанням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коректурних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таблиць</a:t>
            </a:r>
            <a:r>
              <a:rPr lang="ru-RU" sz="1800" dirty="0" smtClean="0"/>
              <a:t> Н. </a:t>
            </a:r>
            <a:r>
              <a:rPr lang="ru-RU" sz="1800" dirty="0" err="1" smtClean="0"/>
              <a:t>Гавриш</a:t>
            </a:r>
            <a:r>
              <a:rPr lang="ru-RU" sz="1800" dirty="0" smtClean="0"/>
              <a:t> (</a:t>
            </a:r>
            <a:r>
              <a:rPr lang="ru-RU" sz="1800" dirty="0" err="1" smtClean="0"/>
              <a:t>середня</a:t>
            </a:r>
            <a:r>
              <a:rPr lang="ru-RU" sz="1800" dirty="0" smtClean="0"/>
              <a:t> </a:t>
            </a:r>
            <a:r>
              <a:rPr lang="ru-RU" sz="1800" dirty="0" err="1"/>
              <a:t>група</a:t>
            </a:r>
            <a:r>
              <a:rPr lang="ru-RU" sz="1800" dirty="0" smtClean="0"/>
              <a:t>)</a:t>
            </a:r>
            <a:br>
              <a:rPr lang="ru-RU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2014. Заняття з елементами драматизації, мовленнєвого розвитку «День народження Зайчика» (середня група)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7038" y="115888"/>
            <a:ext cx="7056437" cy="647700"/>
          </a:xfrm>
        </p:spPr>
        <p:txBody>
          <a:bodyPr rtlCol="0">
            <a:noAutofit/>
          </a:bodyPr>
          <a:lstStyle/>
          <a:p>
            <a:pPr marL="45720" indent="0" algn="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ВІДКРИТІ ЗАНЯТТЯ</a:t>
            </a:r>
            <a:endParaRPr lang="uk-UA" sz="4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531" name="Picture 2" descr="C:\Users\Вася\Desktop\ЗАГРУЗКА\Новая папка\burat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61925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088" y="188913"/>
            <a:ext cx="7416800" cy="896937"/>
          </a:xfrm>
        </p:spPr>
        <p:txBody>
          <a:bodyPr rtlCol="0">
            <a:noAutofit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 О Т О Г А Л Е Р Е Я</a:t>
            </a:r>
            <a:endParaRPr lang="uk-UA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2" descr="C:\Users\Вася\Desktop\Свято осені 2013\DSCN2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52513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H:\DSCN39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047750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H:\DSCN42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068638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H:\ФОТО\DSC000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1047750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 descr="H:\ФОТО\DSC089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3036888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6" descr="H:\ФОТО\DSC0965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3068638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7" descr="H:\ФОТО\DSC0965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4813" y="5019675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8" descr="H:\ФОТО\DSC0966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95663" y="5057775"/>
            <a:ext cx="23987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9" descr="H:\ФОТО\DSCN059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72225" y="5019675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C:\Users\Вася\Desktop\ЗАГРУЗКА\Новая папка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548680"/>
            <a:ext cx="4968551" cy="5616624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000" u="sng" dirty="0">
                <a:solidFill>
                  <a:srgbClr val="FF0000"/>
                </a:solidFill>
              </a:rPr>
              <a:t>Дата народження</a:t>
            </a:r>
            <a:r>
              <a:rPr lang="uk-UA" sz="2000" dirty="0">
                <a:solidFill>
                  <a:srgbClr val="FF0000"/>
                </a:solidFill>
              </a:rPr>
              <a:t>: </a:t>
            </a:r>
            <a:r>
              <a:rPr lang="uk-UA" sz="2000" dirty="0" smtClean="0">
                <a:solidFill>
                  <a:srgbClr val="FF0000"/>
                </a:solidFill>
              </a:rPr>
              <a:t>13 липня 1960 </a:t>
            </a:r>
            <a:r>
              <a:rPr lang="uk-UA" sz="2000" dirty="0">
                <a:solidFill>
                  <a:srgbClr val="FF0000"/>
                </a:solidFill>
              </a:rPr>
              <a:t>рік</a:t>
            </a:r>
            <a:br>
              <a:rPr lang="uk-UA" sz="2000" dirty="0">
                <a:solidFill>
                  <a:srgbClr val="FF0000"/>
                </a:solidFill>
              </a:rPr>
            </a:br>
            <a:r>
              <a:rPr lang="uk-UA" sz="2000" dirty="0">
                <a:solidFill>
                  <a:srgbClr val="FF0000"/>
                </a:solidFill>
              </a:rPr>
              <a:t/>
            </a:r>
            <a:br>
              <a:rPr lang="uk-UA" sz="2000" dirty="0">
                <a:solidFill>
                  <a:srgbClr val="FF0000"/>
                </a:solidFill>
              </a:rPr>
            </a:br>
            <a:r>
              <a:rPr lang="uk-UA" sz="2000" u="sng" dirty="0">
                <a:solidFill>
                  <a:srgbClr val="FF0000"/>
                </a:solidFill>
              </a:rPr>
              <a:t>Освіта</a:t>
            </a:r>
            <a:r>
              <a:rPr lang="uk-UA" sz="2000" dirty="0">
                <a:solidFill>
                  <a:srgbClr val="FF0000"/>
                </a:solidFill>
              </a:rPr>
              <a:t>:   </a:t>
            </a:r>
            <a:r>
              <a:rPr lang="uk-UA" sz="2000" dirty="0" smtClean="0">
                <a:solidFill>
                  <a:srgbClr val="FF0000"/>
                </a:solidFill>
              </a:rPr>
              <a:t>           середня </a:t>
            </a:r>
            <a:r>
              <a:rPr lang="uk-UA" sz="2000" dirty="0">
                <a:solidFill>
                  <a:srgbClr val="FF0000"/>
                </a:solidFill>
              </a:rPr>
              <a:t>спеціальна</a:t>
            </a:r>
            <a:br>
              <a:rPr lang="uk-UA" sz="2000" dirty="0">
                <a:solidFill>
                  <a:srgbClr val="FF0000"/>
                </a:solidFill>
              </a:rPr>
            </a:br>
            <a:r>
              <a:rPr lang="uk-UA" sz="2000" dirty="0">
                <a:solidFill>
                  <a:srgbClr val="FF0000"/>
                </a:solidFill>
              </a:rPr>
              <a:t/>
            </a:r>
            <a:br>
              <a:rPr lang="uk-UA" sz="2000" dirty="0">
                <a:solidFill>
                  <a:srgbClr val="FF0000"/>
                </a:solidFill>
              </a:rPr>
            </a:br>
            <a:r>
              <a:rPr lang="uk-UA" sz="2000" u="sng" dirty="0">
                <a:solidFill>
                  <a:srgbClr val="FF0000"/>
                </a:solidFill>
              </a:rPr>
              <a:t>Назва навчального закладу, рік </a:t>
            </a:r>
            <a:r>
              <a:rPr lang="uk-UA" sz="2000" u="sng" dirty="0" smtClean="0">
                <a:solidFill>
                  <a:srgbClr val="FF0000"/>
                </a:solidFill>
              </a:rPr>
              <a:t>закінчення</a:t>
            </a:r>
            <a:r>
              <a:rPr lang="uk-UA" sz="2000" dirty="0" smtClean="0">
                <a:solidFill>
                  <a:srgbClr val="FF0000"/>
                </a:solidFill>
              </a:rPr>
              <a:t>:</a:t>
            </a:r>
            <a:r>
              <a:rPr lang="uk-UA" sz="2000" dirty="0" err="1" smtClean="0">
                <a:solidFill>
                  <a:srgbClr val="FF0000"/>
                </a:solidFill>
              </a:rPr>
              <a:t>Бериславське</a:t>
            </a:r>
            <a:r>
              <a:rPr lang="uk-UA" sz="2000" dirty="0" smtClean="0">
                <a:solidFill>
                  <a:srgbClr val="FF0000"/>
                </a:solidFill>
              </a:rPr>
              <a:t> педагогічне училище, 1987</a:t>
            </a:r>
            <a:br>
              <a:rPr lang="uk-UA" sz="2000" dirty="0" smtClean="0">
                <a:solidFill>
                  <a:srgbClr val="FF0000"/>
                </a:solidFill>
              </a:rPr>
            </a:br>
            <a:r>
              <a:rPr lang="uk-UA" sz="2000" dirty="0">
                <a:solidFill>
                  <a:srgbClr val="FF0000"/>
                </a:solidFill>
              </a:rPr>
              <a:t/>
            </a:r>
            <a:br>
              <a:rPr lang="uk-UA" sz="2000" dirty="0">
                <a:solidFill>
                  <a:srgbClr val="FF0000"/>
                </a:solidFill>
              </a:rPr>
            </a:br>
            <a:r>
              <a:rPr lang="uk-UA" sz="2000" u="sng" dirty="0">
                <a:solidFill>
                  <a:srgbClr val="FF0000"/>
                </a:solidFill>
              </a:rPr>
              <a:t>Спеціальність за дипломом</a:t>
            </a:r>
            <a:r>
              <a:rPr lang="uk-UA" sz="2000" dirty="0">
                <a:solidFill>
                  <a:srgbClr val="FF0000"/>
                </a:solidFill>
              </a:rPr>
              <a:t>: вихователь	</a:t>
            </a:r>
            <a:br>
              <a:rPr lang="uk-UA" sz="2000" dirty="0">
                <a:solidFill>
                  <a:srgbClr val="FF0000"/>
                </a:solidFill>
              </a:rPr>
            </a:br>
            <a:r>
              <a:rPr lang="uk-UA" sz="2000" dirty="0">
                <a:solidFill>
                  <a:srgbClr val="FF0000"/>
                </a:solidFill>
              </a:rPr>
              <a:t/>
            </a:r>
            <a:br>
              <a:rPr lang="uk-UA" sz="2000" dirty="0">
                <a:solidFill>
                  <a:srgbClr val="FF0000"/>
                </a:solidFill>
              </a:rPr>
            </a:br>
            <a:r>
              <a:rPr lang="uk-UA" sz="2000" u="sng" dirty="0">
                <a:solidFill>
                  <a:srgbClr val="FF0000"/>
                </a:solidFill>
              </a:rPr>
              <a:t>Педагогічний стаж</a:t>
            </a:r>
            <a:r>
              <a:rPr lang="uk-UA" sz="2000" dirty="0">
                <a:solidFill>
                  <a:srgbClr val="FF0000"/>
                </a:solidFill>
              </a:rPr>
              <a:t>:  </a:t>
            </a:r>
            <a:r>
              <a:rPr lang="uk-UA" sz="2000" dirty="0" smtClean="0">
                <a:solidFill>
                  <a:srgbClr val="FF0000"/>
                </a:solidFill>
              </a:rPr>
              <a:t>21 рік</a:t>
            </a:r>
            <a:r>
              <a:rPr lang="uk-UA" sz="2000" dirty="0">
                <a:solidFill>
                  <a:srgbClr val="FF0000"/>
                </a:solidFill>
              </a:rPr>
              <a:t/>
            </a:r>
            <a:br>
              <a:rPr lang="uk-UA" sz="2000" dirty="0">
                <a:solidFill>
                  <a:srgbClr val="FF0000"/>
                </a:solidFill>
              </a:rPr>
            </a:br>
            <a:r>
              <a:rPr lang="uk-UA" sz="2000" dirty="0">
                <a:solidFill>
                  <a:srgbClr val="FF0000"/>
                </a:solidFill>
              </a:rPr>
              <a:t/>
            </a:r>
            <a:br>
              <a:rPr lang="uk-UA" sz="2000" dirty="0">
                <a:solidFill>
                  <a:srgbClr val="FF0000"/>
                </a:solidFill>
              </a:rPr>
            </a:br>
            <a:r>
              <a:rPr lang="uk-UA" sz="2000" u="sng" dirty="0">
                <a:solidFill>
                  <a:srgbClr val="FF0000"/>
                </a:solidFill>
              </a:rPr>
              <a:t>Дата початку роботи в ДНЗ</a:t>
            </a:r>
            <a:r>
              <a:rPr lang="uk-UA" sz="2000" dirty="0">
                <a:solidFill>
                  <a:srgbClr val="FF0000"/>
                </a:solidFill>
              </a:rPr>
              <a:t>:    рік</a:t>
            </a:r>
            <a:br>
              <a:rPr lang="uk-UA" sz="2000" dirty="0">
                <a:solidFill>
                  <a:srgbClr val="FF0000"/>
                </a:solidFill>
              </a:rPr>
            </a:br>
            <a:r>
              <a:rPr lang="uk-UA" sz="2000" dirty="0">
                <a:solidFill>
                  <a:srgbClr val="FF0000"/>
                </a:solidFill>
              </a:rPr>
              <a:t/>
            </a:r>
            <a:br>
              <a:rPr lang="uk-UA" sz="2000" dirty="0">
                <a:solidFill>
                  <a:srgbClr val="FF0000"/>
                </a:solidFill>
              </a:rPr>
            </a:br>
            <a:r>
              <a:rPr lang="uk-UA" sz="2000" u="sng" dirty="0">
                <a:solidFill>
                  <a:srgbClr val="FF0000"/>
                </a:solidFill>
              </a:rPr>
              <a:t>Дата початку ведення</a:t>
            </a:r>
            <a:r>
              <a:rPr lang="uk-UA" sz="2000" dirty="0">
                <a:solidFill>
                  <a:srgbClr val="FF0000"/>
                </a:solidFill>
              </a:rPr>
              <a:t>:    30.10.2014 рік 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227763" y="1484313"/>
            <a:ext cx="2516187" cy="3475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1844824"/>
            <a:ext cx="7478216" cy="4464496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/>
              <a:t>2014 </a:t>
            </a:r>
            <a:r>
              <a:rPr lang="uk-UA" dirty="0"/>
              <a:t>рік, </a:t>
            </a:r>
            <a:r>
              <a:rPr lang="uk-UA" dirty="0" smtClean="0"/>
              <a:t>підтвердження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кваліфікаційної </a:t>
            </a:r>
            <a:r>
              <a:rPr lang="uk-UA" dirty="0"/>
              <a:t>категорії</a:t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</a:t>
            </a:r>
            <a:r>
              <a:rPr lang="uk-UA" dirty="0"/>
              <a:t>“спеціаліст”</a:t>
            </a:r>
            <a:br>
              <a:rPr lang="uk-UA" dirty="0"/>
            </a:br>
            <a:endParaRPr lang="uk-UA" dirty="0"/>
          </a:p>
        </p:txBody>
      </p:sp>
      <p:sp>
        <p:nvSpPr>
          <p:cNvPr id="15362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465137"/>
          </a:xfrm>
        </p:spPr>
        <p:txBody>
          <a:bodyPr/>
          <a:lstStyle/>
          <a:p>
            <a:pPr marL="44450" indent="0" algn="ctr" eaLnBrk="1" hangingPunct="1">
              <a:buFont typeface="Georgia" pitchFamily="18" charset="0"/>
              <a:buNone/>
            </a:pPr>
            <a:r>
              <a:rPr lang="uk-UA" sz="4800" smtClean="0">
                <a:solidFill>
                  <a:srgbClr val="FF0000"/>
                </a:solidFill>
              </a:rPr>
              <a:t>ПІДСУМКИ АТЕСТАЦІЇ</a:t>
            </a:r>
          </a:p>
        </p:txBody>
      </p:sp>
      <p:pic>
        <p:nvPicPr>
          <p:cNvPr id="15363" name="Picture 2" descr="C:\Users\Вася\Desktop\ЗАГРУЗКА\Новая папка\x_760378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4005263"/>
            <a:ext cx="2005013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uk-UA" dirty="0"/>
          </a:p>
        </p:txBody>
      </p:sp>
      <p:sp>
        <p:nvSpPr>
          <p:cNvPr id="16386" name="Объект 2"/>
          <p:cNvSpPr>
            <a:spLocks noGrp="1"/>
          </p:cNvSpPr>
          <p:nvPr>
            <p:ph sz="quarter" idx="13"/>
          </p:nvPr>
        </p:nvSpPr>
        <p:spPr>
          <a:xfrm>
            <a:off x="1143000" y="333375"/>
            <a:ext cx="7532688" cy="1008063"/>
          </a:xfrm>
        </p:spPr>
        <p:txBody>
          <a:bodyPr/>
          <a:lstStyle/>
          <a:p>
            <a:pPr marL="44450" indent="0" algn="ctr" eaLnBrk="1" hangingPunct="1">
              <a:buFont typeface="Georgia" pitchFamily="18" charset="0"/>
              <a:buNone/>
            </a:pPr>
            <a:r>
              <a:rPr lang="uk-UA" sz="3600" b="1" i="1" u="sng" smtClean="0">
                <a:solidFill>
                  <a:srgbClr val="7030A0"/>
                </a:solidFill>
              </a:rPr>
              <a:t>КУРСОВА  ПЕРЕПІДГОТОВКА</a:t>
            </a:r>
          </a:p>
        </p:txBody>
      </p:sp>
      <p:pic>
        <p:nvPicPr>
          <p:cNvPr id="16387" name="Picture 2" descr="H:\DSCN04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341438"/>
            <a:ext cx="6961188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988840"/>
            <a:ext cx="6512511" cy="352632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/>
              <a:t>Все в наших руках,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тому їх не можна 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опускати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609600"/>
          </a:xfrm>
        </p:spPr>
        <p:txBody>
          <a:bodyPr rtlCol="0">
            <a:noAutofit/>
          </a:bodyPr>
          <a:lstStyle/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4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Професійне   кредо</a:t>
            </a:r>
          </a:p>
        </p:txBody>
      </p:sp>
      <p:pic>
        <p:nvPicPr>
          <p:cNvPr id="17411" name="Picture 2" descr="C:\Users\Вася\Desktop\ЗАГРУЗКА\Новая папка\53157948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789363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920880" cy="5328592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000" dirty="0">
                <a:solidFill>
                  <a:schemeClr val="accent5">
                    <a:lumMod val="50000"/>
                  </a:schemeClr>
                </a:solidFill>
              </a:rPr>
              <a:t>Законом України «Про дошкільну освіту»</a:t>
            </a:r>
            <a:br>
              <a:rPr lang="uk-UA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000" dirty="0">
                <a:solidFill>
                  <a:schemeClr val="accent5">
                    <a:lumMod val="50000"/>
                  </a:schemeClr>
                </a:solidFill>
              </a:rPr>
              <a:t>Програмою розвитку дітей старшого дошкільного віку «Впевнений </a:t>
            </a:r>
            <a:r>
              <a:rPr lang="uk-UA" sz="2000" dirty="0" err="1">
                <a:solidFill>
                  <a:schemeClr val="accent5">
                    <a:lumMod val="50000"/>
                  </a:schemeClr>
                </a:solidFill>
              </a:rPr>
              <a:t>Старт»</a:t>
            </a:r>
            <a:r>
              <a:rPr lang="uk-UA" sz="2000" dirty="0">
                <a:solidFill>
                  <a:schemeClr val="accent5">
                    <a:lumMod val="50000"/>
                  </a:schemeClr>
                </a:solidFill>
              </a:rPr>
              <a:t>-2011</a:t>
            </a:r>
            <a:br>
              <a:rPr lang="uk-UA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000" dirty="0">
                <a:solidFill>
                  <a:schemeClr val="accent5">
                    <a:lumMod val="50000"/>
                  </a:schemeClr>
                </a:solidFill>
              </a:rPr>
              <a:t>Програмою розвитку дітей  від 2 до 7 років «</a:t>
            </a:r>
            <a:r>
              <a:rPr lang="uk-UA" sz="2000" dirty="0" err="1">
                <a:solidFill>
                  <a:schemeClr val="accent5">
                    <a:lumMod val="50000"/>
                  </a:schemeClr>
                </a:solidFill>
              </a:rPr>
              <a:t>Дитина»</a:t>
            </a:r>
            <a:r>
              <a:rPr lang="uk-UA" sz="2000" dirty="0">
                <a:solidFill>
                  <a:schemeClr val="accent5">
                    <a:lumMod val="50000"/>
                  </a:schemeClr>
                </a:solidFill>
              </a:rPr>
              <a:t>-2012</a:t>
            </a:r>
            <a:br>
              <a:rPr lang="uk-UA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000" dirty="0">
                <a:solidFill>
                  <a:schemeClr val="accent5">
                    <a:lumMod val="50000"/>
                  </a:schemeClr>
                </a:solidFill>
              </a:rPr>
              <a:t>Методичні рекомендації до Програми “</a:t>
            </a:r>
            <a:r>
              <a:rPr lang="uk-UA" sz="2000" dirty="0" err="1">
                <a:solidFill>
                  <a:schemeClr val="accent5">
                    <a:lumMod val="50000"/>
                  </a:schemeClr>
                </a:solidFill>
              </a:rPr>
              <a:t>Дитина”</a:t>
            </a:r>
            <a:r>
              <a:rPr lang="uk-UA" sz="2000" dirty="0">
                <a:solidFill>
                  <a:schemeClr val="accent5">
                    <a:lumMod val="50000"/>
                  </a:schemeClr>
                </a:solidFill>
              </a:rPr>
              <a:t>-2012</a:t>
            </a:r>
            <a:br>
              <a:rPr lang="uk-UA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000" dirty="0">
                <a:solidFill>
                  <a:schemeClr val="accent5">
                    <a:lumMod val="50000"/>
                  </a:schemeClr>
                </a:solidFill>
              </a:rPr>
              <a:t>Державним стандартом дошкільної освіти </a:t>
            </a:r>
            <a:br>
              <a:rPr lang="uk-UA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000" dirty="0">
                <a:solidFill>
                  <a:schemeClr val="accent5">
                    <a:lumMod val="50000"/>
                  </a:schemeClr>
                </a:solidFill>
              </a:rPr>
              <a:t>Базовим компонентом дошкільної освіти в 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Україні-1999</a:t>
            </a:r>
            <a:b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Діти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повинні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жити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світі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краси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гри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казки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музики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малюнка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фантазії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творчості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Василь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Олександрович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Сухомлинський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18434" name="Объект 2"/>
          <p:cNvSpPr>
            <a:spLocks noGrp="1"/>
          </p:cNvSpPr>
          <p:nvPr>
            <p:ph sz="quarter" idx="13"/>
          </p:nvPr>
        </p:nvSpPr>
        <p:spPr>
          <a:xfrm>
            <a:off x="1476375" y="188913"/>
            <a:ext cx="7388225" cy="1112837"/>
          </a:xfrm>
        </p:spPr>
        <p:txBody>
          <a:bodyPr/>
          <a:lstStyle/>
          <a:p>
            <a:pPr marL="44450" indent="0" algn="r" eaLnBrk="1" hangingPunct="1">
              <a:buFont typeface="Georgia" pitchFamily="18" charset="0"/>
              <a:buNone/>
            </a:pPr>
            <a:r>
              <a:rPr lang="uk-UA" sz="3600" b="1" i="1" smtClean="0">
                <a:solidFill>
                  <a:srgbClr val="00B050"/>
                </a:solidFill>
              </a:rPr>
              <a:t>В СВОЇЙ ДІЯЛЬНОСТІ КЕРУЮСЬ: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6013" y="188913"/>
            <a:ext cx="7100887" cy="820737"/>
          </a:xfrm>
        </p:spPr>
        <p:txBody>
          <a:bodyPr rtlCol="0">
            <a:noAutofit/>
          </a:bodyPr>
          <a:lstStyle/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60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Нагороди</a:t>
            </a:r>
            <a:endParaRPr lang="uk-UA" sz="6000" u="sng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2" descr="H:\DSCN04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341438"/>
            <a:ext cx="71056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288" y="333375"/>
            <a:ext cx="7148512" cy="6119813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b="1" u="sng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Мої</a:t>
            </a:r>
            <a:r>
              <a:rPr lang="ru-RU" sz="32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u="sng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принципи</a:t>
            </a:r>
            <a:r>
              <a:rPr lang="ru-RU" sz="32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u="sng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роботи</a:t>
            </a:r>
            <a:r>
              <a:rPr lang="ru-RU" sz="32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: </a:t>
            </a:r>
            <a:endParaRPr lang="ru-RU" sz="3200" b="1" u="sng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- Я </a:t>
            </a:r>
            <a:r>
              <a:rPr lang="ru-RU" dirty="0">
                <a:solidFill>
                  <a:srgbClr val="FF0000"/>
                </a:solidFill>
              </a:rPr>
              <a:t>не </a:t>
            </a:r>
            <a:r>
              <a:rPr lang="ru-RU" dirty="0" err="1">
                <a:solidFill>
                  <a:srgbClr val="FF0000"/>
                </a:solidFill>
              </a:rPr>
              <a:t>змушую</a:t>
            </a:r>
            <a:r>
              <a:rPr lang="ru-RU" dirty="0">
                <a:solidFill>
                  <a:srgbClr val="FF0000"/>
                </a:solidFill>
              </a:rPr>
              <a:t>, а </a:t>
            </a:r>
            <a:r>
              <a:rPr lang="ru-RU" dirty="0" err="1">
                <a:solidFill>
                  <a:srgbClr val="FF0000"/>
                </a:solidFill>
              </a:rPr>
              <a:t>пропоную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або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заохочую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вихованця</a:t>
            </a:r>
            <a:r>
              <a:rPr lang="ru-RU" dirty="0">
                <a:solidFill>
                  <a:srgbClr val="FF0000"/>
                </a:solidFill>
              </a:rPr>
              <a:t> до </a:t>
            </a:r>
            <a:r>
              <a:rPr lang="ru-RU" dirty="0" err="1">
                <a:solidFill>
                  <a:srgbClr val="FF0000"/>
                </a:solidFill>
              </a:rPr>
              <a:t>певної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діяльності</a:t>
            </a:r>
            <a:r>
              <a:rPr lang="ru-RU" dirty="0">
                <a:solidFill>
                  <a:srgbClr val="FF0000"/>
                </a:solidFill>
              </a:rPr>
              <a:t>. </a:t>
            </a:r>
            <a:endParaRPr lang="ru-RU" dirty="0" smtClean="0">
              <a:solidFill>
                <a:srgbClr val="FF0000"/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 err="1" smtClean="0">
                <a:solidFill>
                  <a:srgbClr val="FF0000"/>
                </a:solidFill>
              </a:rPr>
              <a:t>Співробітництво</a:t>
            </a:r>
            <a:r>
              <a:rPr lang="ru-RU" dirty="0">
                <a:solidFill>
                  <a:srgbClr val="FF0000"/>
                </a:solidFill>
              </a:rPr>
              <a:t>, а не контроль, </a:t>
            </a:r>
            <a:r>
              <a:rPr lang="ru-RU" dirty="0" err="1">
                <a:solidFill>
                  <a:srgbClr val="FF0000"/>
                </a:solidFill>
              </a:rPr>
              <a:t>налагоджування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особистісного</a:t>
            </a:r>
            <a:r>
              <a:rPr lang="ru-RU" dirty="0">
                <a:solidFill>
                  <a:srgbClr val="FF0000"/>
                </a:solidFill>
              </a:rPr>
              <a:t> контакту з кожною </a:t>
            </a:r>
            <a:r>
              <a:rPr lang="ru-RU" dirty="0" err="1">
                <a:solidFill>
                  <a:srgbClr val="FF0000"/>
                </a:solidFill>
              </a:rPr>
              <a:t>дитиною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визначальні</a:t>
            </a:r>
            <a:r>
              <a:rPr lang="ru-RU" dirty="0">
                <a:solidFill>
                  <a:srgbClr val="FF0000"/>
                </a:solidFill>
              </a:rPr>
              <a:t> для </a:t>
            </a:r>
            <a:r>
              <a:rPr lang="ru-RU" dirty="0" err="1">
                <a:solidFill>
                  <a:srgbClr val="FF0000"/>
                </a:solidFill>
              </a:rPr>
              <a:t>взаємин</a:t>
            </a:r>
            <a:r>
              <a:rPr lang="ru-RU" dirty="0">
                <a:solidFill>
                  <a:srgbClr val="FF0000"/>
                </a:solidFill>
              </a:rPr>
              <a:t> у </a:t>
            </a:r>
            <a:r>
              <a:rPr lang="ru-RU" dirty="0" err="1">
                <a:solidFill>
                  <a:srgbClr val="FF0000"/>
                </a:solidFill>
              </a:rPr>
              <a:t>колективі</a:t>
            </a:r>
            <a:r>
              <a:rPr lang="ru-RU" dirty="0">
                <a:solidFill>
                  <a:srgbClr val="FF0000"/>
                </a:solidFill>
              </a:rPr>
              <a:t>. </a:t>
            </a:r>
            <a:endParaRPr lang="ru-RU" dirty="0" smtClean="0">
              <a:solidFill>
                <a:srgbClr val="FF0000"/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- Надаю </a:t>
            </a:r>
            <a:r>
              <a:rPr lang="ru-RU" dirty="0" err="1">
                <a:solidFill>
                  <a:srgbClr val="FF0000"/>
                </a:solidFill>
              </a:rPr>
              <a:t>дитині</a:t>
            </a:r>
            <a:r>
              <a:rPr lang="ru-RU" dirty="0">
                <a:solidFill>
                  <a:srgbClr val="FF0000"/>
                </a:solidFill>
              </a:rPr>
              <a:t> свободу </a:t>
            </a:r>
            <a:r>
              <a:rPr lang="ru-RU" dirty="0" err="1">
                <a:solidFill>
                  <a:srgbClr val="FF0000"/>
                </a:solidFill>
              </a:rPr>
              <a:t>вибору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діяльності</a:t>
            </a:r>
            <a:r>
              <a:rPr lang="ru-RU" dirty="0">
                <a:solidFill>
                  <a:srgbClr val="FF0000"/>
                </a:solidFill>
              </a:rPr>
              <a:t>. </a:t>
            </a:r>
            <a:endParaRPr lang="ru-RU" dirty="0" smtClean="0">
              <a:solidFill>
                <a:srgbClr val="FF0000"/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 err="1" smtClean="0">
                <a:solidFill>
                  <a:srgbClr val="FF0000"/>
                </a:solidFill>
              </a:rPr>
              <a:t>Забезпечення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постійного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розвивального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взаємозв’язку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навколишнім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середовищем</a:t>
            </a:r>
            <a:r>
              <a:rPr lang="ru-RU" dirty="0">
                <a:solidFill>
                  <a:srgbClr val="FF0000"/>
                </a:solidFill>
              </a:rPr>
              <a:t> (людьми, речами, </a:t>
            </a:r>
            <a:r>
              <a:rPr lang="ru-RU" dirty="0" err="1">
                <a:solidFill>
                  <a:srgbClr val="FF0000"/>
                </a:solidFill>
              </a:rPr>
              <a:t>природним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світом</a:t>
            </a:r>
            <a:r>
              <a:rPr lang="ru-RU" dirty="0">
                <a:solidFill>
                  <a:srgbClr val="FF0000"/>
                </a:solidFill>
              </a:rPr>
              <a:t>). </a:t>
            </a:r>
            <a:endParaRPr lang="ru-RU" dirty="0" smtClean="0">
              <a:solidFill>
                <a:srgbClr val="FF0000"/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 err="1" smtClean="0">
                <a:solidFill>
                  <a:srgbClr val="FF0000"/>
                </a:solidFill>
              </a:rPr>
              <a:t>Зосереджувати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увагу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передусім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процесі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діяльності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дитини</a:t>
            </a:r>
            <a:r>
              <a:rPr lang="ru-RU" dirty="0">
                <a:solidFill>
                  <a:srgbClr val="FF0000"/>
                </a:solidFill>
              </a:rPr>
              <a:t>, а </a:t>
            </a:r>
            <a:r>
              <a:rPr lang="ru-RU" dirty="0" err="1">
                <a:solidFill>
                  <a:srgbClr val="FF0000"/>
                </a:solidFill>
              </a:rPr>
              <a:t>вже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потім</a:t>
            </a:r>
            <a:r>
              <a:rPr lang="ru-RU" dirty="0">
                <a:solidFill>
                  <a:srgbClr val="FF0000"/>
                </a:solidFill>
              </a:rPr>
              <a:t> - на </a:t>
            </a:r>
            <a:r>
              <a:rPr lang="ru-RU" dirty="0" err="1">
                <a:solidFill>
                  <a:srgbClr val="FF0000"/>
                </a:solidFill>
              </a:rPr>
              <a:t>її</a:t>
            </a:r>
            <a:r>
              <a:rPr lang="ru-RU" dirty="0">
                <a:solidFill>
                  <a:srgbClr val="FF0000"/>
                </a:solidFill>
              </a:rPr>
              <a:t> результатах. </a:t>
            </a:r>
            <a:endParaRPr lang="ru-RU" dirty="0" smtClean="0">
              <a:solidFill>
                <a:srgbClr val="FF0000"/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 err="1" smtClean="0">
                <a:solidFill>
                  <a:srgbClr val="FF0000"/>
                </a:solidFill>
              </a:rPr>
              <a:t>Розгортання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природних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здатностей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дитини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 err="1" smtClean="0">
                <a:solidFill>
                  <a:srgbClr val="FF0000"/>
                </a:solidFill>
              </a:rPr>
              <a:t>Розвиток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у </a:t>
            </a:r>
            <a:r>
              <a:rPr lang="ru-RU" dirty="0" err="1">
                <a:solidFill>
                  <a:srgbClr val="FF0000"/>
                </a:solidFill>
              </a:rPr>
              <a:t>неї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цікавості</a:t>
            </a:r>
            <a:r>
              <a:rPr lang="ru-RU" dirty="0">
                <a:solidFill>
                  <a:srgbClr val="FF0000"/>
                </a:solidFill>
              </a:rPr>
              <a:t> до </a:t>
            </a:r>
            <a:r>
              <a:rPr lang="ru-RU" dirty="0" err="1">
                <a:solidFill>
                  <a:srgbClr val="FF0000"/>
                </a:solidFill>
              </a:rPr>
              <a:t>життя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бажання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визначити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своє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місце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ньому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Вася\Desktop\ЗАГРУЗКА\Новая папка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2492375"/>
            <a:ext cx="1476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88832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Працюю над завданнями: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188" y="1557338"/>
            <a:ext cx="8064500" cy="4914900"/>
          </a:xfrm>
        </p:spPr>
        <p:txBody>
          <a:bodyPr rtlCol="0">
            <a:normAutofit lnSpcReduction="1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Вдосконалювати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інтелектуальну, мовленнєву, соціальну компетентність дошкільників через використання сучасних технологій роботи з літературними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творами (методика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Н.Гавриш).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Трудове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виховання дітей дошкільного віку - педагогічна проблема сучасності.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Працювати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над створенням належних умов для повноцінного фізичного розвитку дітей-дошкільників.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Розвивальне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читання за авторською методикою </a:t>
            </a:r>
            <a:endParaRPr 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Л.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Шелестової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507" name="Picture 2" descr="C:\Users\Вася\Desktop\ЗАГРУЗКА\Новая папка\1243921959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1713" y="5140325"/>
            <a:ext cx="17113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96</TotalTime>
  <Words>143</Words>
  <Application>Microsoft Office PowerPoint</Application>
  <PresentationFormat>Екран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Шаблон оформлення</vt:lpstr>
      </vt:variant>
      <vt:variant>
        <vt:i4>4</vt:i4>
      </vt:variant>
      <vt:variant>
        <vt:lpstr>Заголовки слайдів</vt:lpstr>
      </vt:variant>
      <vt:variant>
        <vt:i4>12</vt:i4>
      </vt:variant>
    </vt:vector>
  </HeadingPairs>
  <TitlesOfParts>
    <vt:vector size="20" baseType="lpstr">
      <vt:lpstr>Arial</vt:lpstr>
      <vt:lpstr>Trebuchet MS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ДОШКІЛЬНИЙ НАВЧАЛЬНИЙ ЗАКЛАД (ЯСЛА-САДОК) КОМБІНОВАНОГО ТИПУ “СВІТЛЯЧОК”</dc:title>
  <dc:creator>Вася</dc:creator>
  <cp:lastModifiedBy>Користувач</cp:lastModifiedBy>
  <cp:revision>24</cp:revision>
  <dcterms:created xsi:type="dcterms:W3CDTF">2014-10-28T19:47:37Z</dcterms:created>
  <dcterms:modified xsi:type="dcterms:W3CDTF">2014-11-20T09:17:58Z</dcterms:modified>
</cp:coreProperties>
</file>